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7772400" cx="10058400"/>
  <p:notesSz cx="6858000" cy="9144000"/>
  <p:embeddedFontLst>
    <p:embeddedFont>
      <p:font typeface="Roboto Slab"/>
      <p:regular r:id="rId27"/>
      <p:bold r:id="rId28"/>
    </p:embeddedFon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Slab-bold.fntdata"/><Relationship Id="rId27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ZlhZheMNcWJ4vvsEVM_Nac0ivxbbY67cXz4-lRpages/edit?usp=sharing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forms/d/e/1FAIpQLSe_NIDxpBarEgI6npPVGKjUNhVfPcCinN4KX9Qu5KPRjju-HA/viewform?usp=sf_link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bf6ede758_0_7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bf6ede75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a6679582_0_24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aa667958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aa6679582_0_8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aa667958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62d3343fc_0_12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62d3343f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 Period: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 week completely off of running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 week of running </a:t>
            </a:r>
            <a:r>
              <a:rPr lang="en"/>
              <a:t>because</a:t>
            </a:r>
            <a:r>
              <a:rPr lang="en"/>
              <a:t> you love it but at low mileage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Gold Standard: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Log at least 50 days of training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Pay dues for the shirt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62d3343fc_0_20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62d3343f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FORMS: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-ALL PAGES of PIAA Physical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-Assumption of Risk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-Student Eligibility Form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-Impact Permission Form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-Student Contract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-XC Contract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Pay what you want: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$25 for banquet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$15 for shirt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$10 for summer shirt (if you earned it)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$10 for random food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$5 for sunshine fund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TOTAL: max $65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(All extra money goes into savings.)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Physicals dated after June 1st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b2873ce25_0_5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b2873ce2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**if you have amount of this is an issue, let your coaches know.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e43403845_0_0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e434038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41bac8a0d_0_0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41bac8a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on LinkTree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f3b8017ef_0_0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f3b8017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Sign-Up sheet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https://docs.google.com/spreadsheets/d/1ZlhZheMNcWJ4vvsEVM_Nac0ivxbbY67cXz4-lRpages/edit?usp=sharing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62d3343fc_0_45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62d3343f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bf6ede758_0_44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bf6ede75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fe735_0_0:notes"/>
          <p:cNvSpPr/>
          <p:nvPr>
            <p:ph idx="2" type="sldImg"/>
          </p:nvPr>
        </p:nvSpPr>
        <p:spPr>
          <a:xfrm>
            <a:off x="1210464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fe7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https://docs.google.com/forms/d/e/1FAIpQLSe_NIDxpBarEgI6npPVGKjUNhVfPcCinN4KX9Qu5KPRjju-HA/viewform?usp=sf_link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6d4f76b2c_0_84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6d4f76b2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62d334564_3_10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62d334564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f3b8017ef_0_10:notes"/>
          <p:cNvSpPr/>
          <p:nvPr>
            <p:ph idx="2" type="sldImg"/>
          </p:nvPr>
        </p:nvSpPr>
        <p:spPr>
          <a:xfrm>
            <a:off x="1210464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f3b8017e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b23976f1d_0_0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b23976f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d4f76b2c_0_22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d4f76b2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62d3343fc_0_2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62d3343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62d3343fc_0_66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62d3343f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bf6ede758_0_36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bf6ede75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c4198ac24_0_1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c4198ac2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7280" y="1016382"/>
            <a:ext cx="1189788" cy="1699912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7191319" y="5051543"/>
            <a:ext cx="1189788" cy="1699912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795562" y="4257501"/>
            <a:ext cx="467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title"/>
          </p:nvPr>
        </p:nvSpPr>
        <p:spPr>
          <a:xfrm>
            <a:off x="1848332" y="1796598"/>
            <a:ext cx="6361800" cy="22023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848332" y="4608058"/>
            <a:ext cx="6361800" cy="1373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65" y="7671647"/>
            <a:ext cx="10058100" cy="10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426690" y="1741480"/>
            <a:ext cx="9204900" cy="23247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426690" y="4411613"/>
            <a:ext cx="9204900" cy="16194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795562" y="4257501"/>
            <a:ext cx="467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528825" y="2667036"/>
            <a:ext cx="9044400" cy="13713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541819" y="1904429"/>
            <a:ext cx="467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541819" y="1904429"/>
            <a:ext cx="467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26690" y="2251291"/>
            <a:ext cx="4399800" cy="465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5231820" y="2251291"/>
            <a:ext cx="4399800" cy="465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538140" y="2134107"/>
            <a:ext cx="36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42669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26690" y="2408749"/>
            <a:ext cx="3088800" cy="4051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539275" y="795373"/>
            <a:ext cx="61806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5029200" y="-113"/>
            <a:ext cx="5029200" cy="777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532643" y="6793205"/>
            <a:ext cx="594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92050" y="1827047"/>
            <a:ext cx="4449600" cy="22761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92050" y="4184268"/>
            <a:ext cx="4449600" cy="20331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5433450" y="1094347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51450" y="6397629"/>
            <a:ext cx="6598800" cy="904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655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655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■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655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655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655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■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655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655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655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700"/>
              <a:buFont typeface="Roboto"/>
              <a:buChar char="■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hyperlink" Target="https://urldefense.com/v3/__https://cmsportinggoods.chipply.com/HavXC__;!!GJpL_wtr00Gu!_USmPqvF4VVJWsMvb_OKpnqEJoKHNQhoEOtCN2nnZbJfUZvINtRzgqr8JER4ksURu48JL7BAvY3UwlIp9LxQmGaBCg$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hyperlink" Target="mailto:eclinton@haverfordsd.n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idx="4294967295" type="title"/>
          </p:nvPr>
        </p:nvSpPr>
        <p:spPr>
          <a:xfrm>
            <a:off x="-89412" y="216675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Notes</a:t>
            </a:r>
            <a:endParaRPr b="1" sz="4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1242000" y="2884650"/>
            <a:ext cx="7574400" cy="28518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Check with captains about when AP exams are and the track banquet to avoid scheduling conflicts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Captains to join the parent meeting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>
            <p:ph idx="4294967295" type="title"/>
          </p:nvPr>
        </p:nvSpPr>
        <p:spPr>
          <a:xfrm>
            <a:off x="-178800" y="1657375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2022 Season</a:t>
            </a: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Overview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754745" y="2930575"/>
            <a:ext cx="4446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Jun. 13: Summer Training Starts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Aug. 15: Preseason Starts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Aug. 21: Car Wash #2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Sep. 10: 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First Meet- Unionville 2 Mile Bash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Sep. 14-30: Three League Meets and 2 Invitationals (1 each JV/V)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t/>
            </a:r>
            <a:endParaRPr i="1"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5029200" y="2921625"/>
            <a:ext cx="42258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Sep. 18: Philly Distance Run Water Station(s)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Oct. 8-15: Central League &amp; Delco Championships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Oct. 28 &amp; 30: Varsity &amp; JV District Championships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Nov. 5: States (Varsity)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Nov. 16: Team Banquet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1676836" y="6540475"/>
            <a:ext cx="670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+ Pasta parties, bake-offs, and more! Full schedule posted on Linktr.ee/haverfordxctf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>
            <p:ph idx="4294967295" type="title"/>
          </p:nvPr>
        </p:nvSpPr>
        <p:spPr>
          <a:xfrm>
            <a:off x="-178800" y="216675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Goals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870150" y="3300150"/>
            <a:ext cx="8433300" cy="408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Take out your Chromebooks and go to </a:t>
            </a:r>
            <a:r>
              <a:rPr b="1"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Linktr.ee/haverfordxctf</a:t>
            </a:r>
            <a:endParaRPr b="1"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Download the Goals Sheet, take a few minutes to complete it, and email/share it with all 4 coaches (Wells, L. Clinton, E. Clinton, Comstock)</a:t>
            </a:r>
            <a:b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*Returning runners can reference your past times on the</a:t>
            </a: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XC Season Summary/Results</a:t>
            </a: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spreadsheet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5975" y="196225"/>
            <a:ext cx="276225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>
            <p:ph idx="4294967295" type="title"/>
          </p:nvPr>
        </p:nvSpPr>
        <p:spPr>
          <a:xfrm>
            <a:off x="-178800" y="216675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Summer Training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994050" y="3463400"/>
            <a:ext cx="7432500" cy="408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Rest Period (Now until June 13th)</a:t>
            </a:r>
            <a:endParaRPr sz="2100">
              <a:solidFill>
                <a:srgbClr val="000000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Google Calendar Workouts &amp; Weekly Emails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Coach-led practice &amp; Captain communication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Summer Gold Standard &amp; logging mileage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Equipment (shoes &amp; watch)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TeamReach App (Code: </a:t>
            </a:r>
            <a:r>
              <a:rPr b="1"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GoFords22</a:t>
            </a: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&amp; Strava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>
            <p:ph idx="4294967295" type="title"/>
          </p:nvPr>
        </p:nvSpPr>
        <p:spPr>
          <a:xfrm>
            <a:off x="-178800" y="200350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Preseason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1011450" y="3240975"/>
            <a:ext cx="8125800" cy="408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Starts August 15th, 7am at Haverford College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b="1" i="1"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MANDATORY ATTENDANCE</a:t>
            </a: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for all runners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REQUIRED on the first day of preseason: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HHS Forms (</a:t>
            </a:r>
            <a:r>
              <a:rPr i="1"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including FULL physical dated after June 1</a:t>
            </a: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submitted through </a:t>
            </a:r>
            <a:r>
              <a:rPr b="1"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FamilyID.com</a:t>
            </a:r>
            <a:endParaRPr b="1"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HXC Contract</a:t>
            </a: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Goals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Dues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○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Appropriate equipment (shoes, watch, water)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>
            <p:ph idx="4294967295" type="title"/>
          </p:nvPr>
        </p:nvSpPr>
        <p:spPr>
          <a:xfrm>
            <a:off x="-178800" y="216675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Dues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6"/>
          <p:cNvSpPr txBox="1"/>
          <p:nvPr>
            <p:ph idx="1" type="body"/>
          </p:nvPr>
        </p:nvSpPr>
        <p:spPr>
          <a:xfrm>
            <a:off x="1640800" y="3300150"/>
            <a:ext cx="7891500" cy="408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Pay what you want: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$25 for banquet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$15 for team shirt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$10 for summer training shirt (if you earned it)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$10 for random food throughout the season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$5 for sunshine fund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TOTAL: max $65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(All extra m</a:t>
            </a: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ney goes into savings.)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>
            <p:ph idx="4294967295" type="title"/>
          </p:nvPr>
        </p:nvSpPr>
        <p:spPr>
          <a:xfrm>
            <a:off x="-178800" y="192730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Summer Vacations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7"/>
          <p:cNvSpPr txBox="1"/>
          <p:nvPr>
            <p:ph idx="1" type="body"/>
          </p:nvPr>
        </p:nvSpPr>
        <p:spPr>
          <a:xfrm>
            <a:off x="811200" y="3136900"/>
            <a:ext cx="8572200" cy="408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b="1"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**Schedule vacations before preseason.** </a:t>
            </a:r>
            <a:endParaRPr b="1"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this is not possible: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parent/guardian note is required to excuse absences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athlete can provide proof of workouts identical to those completed by the team, only ½ of the days missed will count as absences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athlete does not complete the workouts, all of the days missed will count as absences</a:t>
            </a:r>
            <a:br>
              <a:rPr lang="en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Preseason attendance contributes to an athlete’s consideration for end-of-season letters, Districts Team, future Captain positions, etc.</a:t>
            </a:r>
            <a:endParaRPr i="1"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>
            <p:ph idx="4294967295" type="title"/>
          </p:nvPr>
        </p:nvSpPr>
        <p:spPr>
          <a:xfrm>
            <a:off x="-178800" y="192730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Clothing/Uniform Order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675000" y="3136900"/>
            <a:ext cx="8708400" cy="408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*Closes June 18th</a:t>
            </a:r>
            <a:br>
              <a:rPr lang="en"/>
            </a:br>
            <a:r>
              <a:rPr lang="en" sz="26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https://cmsportinggoods.chipply.com/HavXC</a:t>
            </a:r>
            <a:endParaRPr sz="3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Needed but not on C&amp;M:</a:t>
            </a:r>
            <a:endParaRPr i="1" sz="3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3675" y="190475"/>
            <a:ext cx="200977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9013" y="3626600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8375" y="4163275"/>
            <a:ext cx="3421375" cy="34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 rotWithShape="1">
          <a:blip r:embed="rId8">
            <a:alphaModFix/>
          </a:blip>
          <a:srcRect b="22892" l="22825" r="24556" t="7716"/>
          <a:stretch/>
        </p:blipFill>
        <p:spPr>
          <a:xfrm>
            <a:off x="777250" y="4983553"/>
            <a:ext cx="1795050" cy="157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225" name="Google Shape;2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 txBox="1"/>
          <p:nvPr>
            <p:ph idx="4294967295" type="title"/>
          </p:nvPr>
        </p:nvSpPr>
        <p:spPr>
          <a:xfrm>
            <a:off x="-178800" y="216675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Parent/Guardian Support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1367075" y="3122025"/>
            <a:ext cx="7572600" cy="408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Sunday night pasta parties, 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Food parties after meets, Senior Night, 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photography, fundraisers, team sleepovers…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Select “</a:t>
            </a:r>
            <a:r>
              <a:rPr b="1"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Parent/Guardian Sign-Up Sheet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” on the LinkTree to sign-up to help out with the activities that make HXC so special!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234" name="Google Shape;2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>
            <p:ph idx="4294967295" type="title"/>
          </p:nvPr>
        </p:nvSpPr>
        <p:spPr>
          <a:xfrm>
            <a:off x="-178800" y="216675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Next Important Dates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1153500" y="3463400"/>
            <a:ext cx="7727100" cy="408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b="1"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TODAY- </a:t>
            </a: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Schedule your physical, register on FamilyID.com, download TeamReach &amp; Strava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b="1"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June 13-</a:t>
            </a: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Summer training starts; have your shoes &amp; watch ready!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b="1"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June 18-</a:t>
            </a: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Uniform &amp; team gear order closes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b="1"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August 15-</a:t>
            </a: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First day of preseason; ALL forms needed via FamilyID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1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>
            <p:ph idx="4294967295" type="title"/>
          </p:nvPr>
        </p:nvSpPr>
        <p:spPr>
          <a:xfrm>
            <a:off x="-178800" y="216675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Open Door Policy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1996500" y="2652450"/>
            <a:ext cx="6065400" cy="3759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mwells@haverfordsd.net</a:t>
            </a:r>
            <a:endParaRPr sz="3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lclinton@haverfordsd.net</a:t>
            </a:r>
            <a:endParaRPr sz="3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eclinton@haverfordsd.net</a:t>
            </a:r>
            <a:endParaRPr sz="3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coachcomstock@gmail.com</a:t>
            </a:r>
            <a:endParaRPr sz="3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4"/>
          <p:cNvGrpSpPr/>
          <p:nvPr/>
        </p:nvGrpSpPr>
        <p:grpSpPr>
          <a:xfrm>
            <a:off x="675000" y="691875"/>
            <a:ext cx="8708400" cy="6414000"/>
            <a:chOff x="675000" y="691875"/>
            <a:chExt cx="8708400" cy="6414000"/>
          </a:xfrm>
        </p:grpSpPr>
        <p:sp>
          <p:nvSpPr>
            <p:cNvPr id="73" name="Google Shape;73;p14"/>
            <p:cNvSpPr/>
            <p:nvPr/>
          </p:nvSpPr>
          <p:spPr>
            <a:xfrm>
              <a:off x="675000" y="691875"/>
              <a:ext cx="8708400" cy="3584700"/>
            </a:xfrm>
            <a:prstGeom prst="rect">
              <a:avLst/>
            </a:prstGeom>
            <a:solidFill>
              <a:schemeClr val="dk1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75000" y="4035075"/>
              <a:ext cx="8708400" cy="3070800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5" name="Google Shape;75;p14"/>
            <p:cNvCxnSpPr/>
            <p:nvPr/>
          </p:nvCxnSpPr>
          <p:spPr>
            <a:xfrm>
              <a:off x="684525" y="4035066"/>
              <a:ext cx="8689200" cy="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6" name="Google Shape;76;p14"/>
          <p:cNvSpPr txBox="1"/>
          <p:nvPr>
            <p:ph idx="4294967295" type="body"/>
          </p:nvPr>
        </p:nvSpPr>
        <p:spPr>
          <a:xfrm>
            <a:off x="1011450" y="2077500"/>
            <a:ext cx="8035500" cy="6054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</a:rPr>
              <a:t>HAVERFORD</a:t>
            </a:r>
            <a:endParaRPr b="1" sz="2100">
              <a:solidFill>
                <a:srgbClr val="000000"/>
              </a:solidFill>
            </a:endParaRPr>
          </a:p>
        </p:txBody>
      </p:sp>
      <p:sp>
        <p:nvSpPr>
          <p:cNvPr id="77" name="Google Shape;77;p14"/>
          <p:cNvSpPr txBox="1"/>
          <p:nvPr>
            <p:ph idx="4294967295" type="title"/>
          </p:nvPr>
        </p:nvSpPr>
        <p:spPr>
          <a:xfrm>
            <a:off x="1011450" y="2682900"/>
            <a:ext cx="80355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Cross Country 2022</a:t>
            </a:r>
            <a:endParaRPr b="1" sz="6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>
            <p:ph idx="4294967295" type="body"/>
          </p:nvPr>
        </p:nvSpPr>
        <p:spPr>
          <a:xfrm>
            <a:off x="1011450" y="4495700"/>
            <a:ext cx="8035500" cy="25011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492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</a:pPr>
            <a:r>
              <a:rPr lang="en" sz="1900">
                <a:solidFill>
                  <a:srgbClr val="FFFFFF"/>
                </a:solidFill>
              </a:rPr>
              <a:t>Use</a:t>
            </a:r>
            <a:r>
              <a:rPr lang="en" sz="1900">
                <a:solidFill>
                  <a:srgbClr val="FFFFFF"/>
                </a:solidFill>
              </a:rPr>
              <a:t> the first few minutes to fill out the </a:t>
            </a:r>
            <a:r>
              <a:rPr b="1" lang="en" sz="1900">
                <a:solidFill>
                  <a:srgbClr val="FFFFFF"/>
                </a:solidFill>
              </a:rPr>
              <a:t>Interest Form</a:t>
            </a:r>
            <a:r>
              <a:rPr lang="en" sz="1900">
                <a:solidFill>
                  <a:srgbClr val="FFFFFF"/>
                </a:solidFill>
              </a:rPr>
              <a:t> linked at </a:t>
            </a:r>
            <a:r>
              <a:rPr b="1" lang="en" sz="1900">
                <a:solidFill>
                  <a:srgbClr val="FFFFFF"/>
                </a:solidFill>
              </a:rPr>
              <a:t>Linktr.ee/haverfordxctf</a:t>
            </a:r>
            <a:r>
              <a:rPr lang="en" sz="1900">
                <a:solidFill>
                  <a:srgbClr val="FFFFFF"/>
                </a:solidFill>
              </a:rPr>
              <a:t> OR scan the above QR code.</a:t>
            </a:r>
            <a:endParaRPr sz="1900">
              <a:solidFill>
                <a:srgbClr val="FFFFFF"/>
              </a:solidFill>
            </a:endParaRPr>
          </a:p>
          <a:p>
            <a:pPr indent="-3492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</a:pPr>
            <a:r>
              <a:rPr lang="en" sz="1900">
                <a:solidFill>
                  <a:srgbClr val="FFFFFF"/>
                </a:solidFill>
              </a:rPr>
              <a:t>Download the </a:t>
            </a:r>
            <a:r>
              <a:rPr b="1" lang="en" sz="1900">
                <a:solidFill>
                  <a:srgbClr val="FFFFFF"/>
                </a:solidFill>
              </a:rPr>
              <a:t>TeamReach App</a:t>
            </a:r>
            <a:r>
              <a:rPr lang="en" sz="1900">
                <a:solidFill>
                  <a:srgbClr val="FFFFFF"/>
                </a:solidFill>
              </a:rPr>
              <a:t> on your phone and enter the group Code: </a:t>
            </a:r>
            <a:r>
              <a:rPr b="1" lang="en" sz="1900">
                <a:solidFill>
                  <a:srgbClr val="FFFFFF"/>
                </a:solidFill>
              </a:rPr>
              <a:t>GoFords22</a:t>
            </a:r>
            <a:endParaRPr b="1" sz="1900">
              <a:solidFill>
                <a:srgbClr val="FFFFFF"/>
              </a:solidFill>
            </a:endParaRPr>
          </a:p>
          <a:p>
            <a:pPr indent="-3492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</a:pPr>
            <a:r>
              <a:rPr lang="en" sz="1900">
                <a:solidFill>
                  <a:srgbClr val="FFFFFF"/>
                </a:solidFill>
              </a:rPr>
              <a:t>Follow </a:t>
            </a:r>
            <a:r>
              <a:rPr b="1" lang="en" sz="1900">
                <a:solidFill>
                  <a:srgbClr val="FFFFFF"/>
                </a:solidFill>
              </a:rPr>
              <a:t>@haverfordxctf</a:t>
            </a:r>
            <a:r>
              <a:rPr lang="en" sz="1900">
                <a:solidFill>
                  <a:srgbClr val="FFFFFF"/>
                </a:solidFill>
              </a:rPr>
              <a:t> on Instagram!</a:t>
            </a:r>
            <a:endParaRPr sz="1900">
              <a:solidFill>
                <a:srgbClr val="FFFFFF"/>
              </a:solidFill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3500" y="822350"/>
            <a:ext cx="1860550" cy="18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32"/>
          <p:cNvGrpSpPr/>
          <p:nvPr/>
        </p:nvGrpSpPr>
        <p:grpSpPr>
          <a:xfrm>
            <a:off x="675000" y="691875"/>
            <a:ext cx="8708400" cy="6414000"/>
            <a:chOff x="675000" y="691875"/>
            <a:chExt cx="8708400" cy="6414000"/>
          </a:xfrm>
        </p:grpSpPr>
        <p:sp>
          <p:nvSpPr>
            <p:cNvPr id="251" name="Google Shape;251;p32"/>
            <p:cNvSpPr/>
            <p:nvPr/>
          </p:nvSpPr>
          <p:spPr>
            <a:xfrm>
              <a:off x="675000" y="691875"/>
              <a:ext cx="8708400" cy="3584700"/>
            </a:xfrm>
            <a:prstGeom prst="rect">
              <a:avLst/>
            </a:prstGeom>
            <a:solidFill>
              <a:schemeClr val="dk1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675000" y="4035075"/>
              <a:ext cx="8708400" cy="3070800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3" name="Google Shape;253;p32"/>
            <p:cNvCxnSpPr/>
            <p:nvPr/>
          </p:nvCxnSpPr>
          <p:spPr>
            <a:xfrm>
              <a:off x="684525" y="4035066"/>
              <a:ext cx="8689200" cy="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54" name="Google Shape;254;p32"/>
          <p:cNvSpPr txBox="1"/>
          <p:nvPr>
            <p:ph idx="4294967295" type="title"/>
          </p:nvPr>
        </p:nvSpPr>
        <p:spPr>
          <a:xfrm>
            <a:off x="1011450" y="2682900"/>
            <a:ext cx="80355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Questions or Concerns?</a:t>
            </a:r>
            <a:endParaRPr b="1" sz="5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/>
          <p:nvPr>
            <p:ph idx="4294967295" type="body"/>
          </p:nvPr>
        </p:nvSpPr>
        <p:spPr>
          <a:xfrm>
            <a:off x="920350" y="4870675"/>
            <a:ext cx="8035500" cy="6054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</a:rPr>
              <a:t>For those whose goal is to make the Districts Team this year (top 21), please stay in the meeting for a few minutes after.</a:t>
            </a:r>
            <a:endParaRPr b="1" sz="2100">
              <a:solidFill>
                <a:srgbClr val="FFFFFF"/>
              </a:solidFill>
            </a:endParaRPr>
          </a:p>
        </p:txBody>
      </p:sp>
      <p:sp>
        <p:nvSpPr>
          <p:cNvPr id="257" name="Google Shape;257;p32"/>
          <p:cNvSpPr txBox="1"/>
          <p:nvPr>
            <p:ph idx="4294967295" type="body"/>
          </p:nvPr>
        </p:nvSpPr>
        <p:spPr>
          <a:xfrm>
            <a:off x="508025" y="6530450"/>
            <a:ext cx="5280600" cy="6249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Follow </a:t>
            </a:r>
            <a:r>
              <a:rPr b="1" lang="en" sz="2100"/>
              <a:t>@haverfordxctf </a:t>
            </a:r>
            <a:r>
              <a:rPr lang="en" sz="2100"/>
              <a:t>on Instagram!</a:t>
            </a:r>
            <a:endParaRPr b="1" sz="21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3"/>
          <p:cNvSpPr txBox="1"/>
          <p:nvPr>
            <p:ph idx="4294967295" type="title"/>
          </p:nvPr>
        </p:nvSpPr>
        <p:spPr>
          <a:xfrm>
            <a:off x="-178800" y="2500725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Summer Training Expectations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3"/>
          <p:cNvSpPr txBox="1"/>
          <p:nvPr>
            <p:ph idx="1" type="body"/>
          </p:nvPr>
        </p:nvSpPr>
        <p:spPr>
          <a:xfrm>
            <a:off x="1319850" y="3725200"/>
            <a:ext cx="7727100" cy="26778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Rest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Logging training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Intentional training </a:t>
            </a:r>
            <a:r>
              <a:rPr i="1"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every day</a:t>
            </a:r>
            <a:endParaRPr i="1"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Little Things (strides, drills, SAM, strength, equipment, hydrating, sleep, healthy fueling)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Encouraging others &amp; being leaders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*Blood testing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3"/>
          <p:cNvSpPr txBox="1"/>
          <p:nvPr>
            <p:ph idx="1" type="body"/>
          </p:nvPr>
        </p:nvSpPr>
        <p:spPr>
          <a:xfrm>
            <a:off x="1011450" y="2077500"/>
            <a:ext cx="8035500" cy="605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ASPIRING DISTRICTS TEAM</a:t>
            </a:r>
            <a:endParaRPr b="1"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5"/>
          <p:cNvGrpSpPr/>
          <p:nvPr/>
        </p:nvGrpSpPr>
        <p:grpSpPr>
          <a:xfrm>
            <a:off x="675000" y="691875"/>
            <a:ext cx="8708400" cy="6414000"/>
            <a:chOff x="675000" y="691875"/>
            <a:chExt cx="8708400" cy="6414000"/>
          </a:xfrm>
        </p:grpSpPr>
        <p:sp>
          <p:nvSpPr>
            <p:cNvPr id="86" name="Google Shape;86;p15"/>
            <p:cNvSpPr/>
            <p:nvPr/>
          </p:nvSpPr>
          <p:spPr>
            <a:xfrm>
              <a:off x="675000" y="691875"/>
              <a:ext cx="8708400" cy="3584700"/>
            </a:xfrm>
            <a:prstGeom prst="rect">
              <a:avLst/>
            </a:prstGeom>
            <a:solidFill>
              <a:schemeClr val="dk1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675000" y="4035075"/>
              <a:ext cx="8708400" cy="3070800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8" name="Google Shape;88;p15"/>
            <p:cNvCxnSpPr/>
            <p:nvPr/>
          </p:nvCxnSpPr>
          <p:spPr>
            <a:xfrm>
              <a:off x="684525" y="4035066"/>
              <a:ext cx="8689200" cy="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9" name="Google Shape;89;p15"/>
          <p:cNvSpPr txBox="1"/>
          <p:nvPr>
            <p:ph idx="4294967295" type="body"/>
          </p:nvPr>
        </p:nvSpPr>
        <p:spPr>
          <a:xfrm>
            <a:off x="1011450" y="2077500"/>
            <a:ext cx="8035500" cy="6054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</a:rPr>
              <a:t>HAVERFORD</a:t>
            </a:r>
            <a:endParaRPr b="1" sz="2100">
              <a:solidFill>
                <a:srgbClr val="000000"/>
              </a:solidFill>
            </a:endParaRPr>
          </a:p>
        </p:txBody>
      </p:sp>
      <p:sp>
        <p:nvSpPr>
          <p:cNvPr id="90" name="Google Shape;90;p15"/>
          <p:cNvSpPr txBox="1"/>
          <p:nvPr>
            <p:ph idx="4294967295" type="title"/>
          </p:nvPr>
        </p:nvSpPr>
        <p:spPr>
          <a:xfrm>
            <a:off x="1011450" y="2682900"/>
            <a:ext cx="80355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Cross Country 2022</a:t>
            </a:r>
            <a:endParaRPr b="1" sz="6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>
            <p:ph idx="4294967295" type="body"/>
          </p:nvPr>
        </p:nvSpPr>
        <p:spPr>
          <a:xfrm>
            <a:off x="758925" y="4103550"/>
            <a:ext cx="8479200" cy="2910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FFFFFF"/>
                </a:solidFill>
              </a:rPr>
              <a:t>Parent/Guardian Meeting</a:t>
            </a:r>
            <a:br>
              <a:rPr b="1" lang="en" sz="3300">
                <a:solidFill>
                  <a:srgbClr val="FFFFFF"/>
                </a:solidFill>
              </a:rPr>
            </a:br>
            <a:endParaRPr b="1" sz="700">
              <a:solidFill>
                <a:srgbClr val="000000"/>
              </a:solidFill>
              <a:highlight>
                <a:schemeClr val="dk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Download the </a:t>
            </a:r>
            <a:r>
              <a:rPr b="1" lang="en" sz="1600">
                <a:solidFill>
                  <a:srgbClr val="FFFFFF"/>
                </a:solidFill>
              </a:rPr>
              <a:t>TeamReach App</a:t>
            </a:r>
            <a:r>
              <a:rPr lang="en" sz="1600">
                <a:solidFill>
                  <a:srgbClr val="FFFFFF"/>
                </a:solidFill>
              </a:rPr>
              <a:t> on your phone and enter the group code: </a:t>
            </a:r>
            <a:r>
              <a:rPr b="1" lang="en" sz="1600">
                <a:solidFill>
                  <a:srgbClr val="FFFFFF"/>
                </a:solidFill>
              </a:rPr>
              <a:t>GoFords22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Go to </a:t>
            </a:r>
            <a:r>
              <a:rPr b="1" lang="en" sz="1600">
                <a:solidFill>
                  <a:srgbClr val="FFFFFF"/>
                </a:solidFill>
              </a:rPr>
              <a:t>Linktr.ee/haverfordxctf</a:t>
            </a:r>
            <a:r>
              <a:rPr lang="en" sz="1600">
                <a:solidFill>
                  <a:srgbClr val="FFFFFF"/>
                </a:solidFill>
              </a:rPr>
              <a:t> (or scan QR code) for various links we’ll discuss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Follow </a:t>
            </a:r>
            <a:r>
              <a:rPr b="1" lang="en" sz="1600">
                <a:solidFill>
                  <a:srgbClr val="FFFFFF"/>
                </a:solidFill>
              </a:rPr>
              <a:t>@haverfordxctf</a:t>
            </a:r>
            <a:r>
              <a:rPr lang="en" sz="1600">
                <a:solidFill>
                  <a:srgbClr val="FFFFFF"/>
                </a:solidFill>
              </a:rPr>
              <a:t> on Instagram!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If you’re not already receiving emails, email: </a:t>
            </a:r>
            <a:r>
              <a:rPr b="1" lang="en" sz="1600">
                <a:solidFill>
                  <a:srgbClr val="FFFFFF"/>
                </a:solidFill>
              </a:rPr>
              <a:t>mwells@haverfordsd.net </a:t>
            </a:r>
            <a:r>
              <a:rPr lang="en" sz="1600">
                <a:solidFill>
                  <a:srgbClr val="FFFFFF"/>
                </a:solidFill>
              </a:rPr>
              <a:t>Include: Name of student athlete, email addresses &amp; phone numbers for everyone (include who they belong to)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3500" y="822350"/>
            <a:ext cx="1860550" cy="18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>
            <p:ph idx="4294967295" type="title"/>
          </p:nvPr>
        </p:nvSpPr>
        <p:spPr>
          <a:xfrm>
            <a:off x="-89412" y="216675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About Cross Country</a:t>
            </a:r>
            <a:endParaRPr b="1" sz="4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1242000" y="2884650"/>
            <a:ext cx="7574400" cy="28518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Race 5 kilometers (3.1 miles)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Everyone competes in 3 Central League meets, 2 invitationals, 2 Championship meets (JV &amp; 7 Varsity)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Top 21 also race at Districts, top 7 also at States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meet </a:t>
            </a: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M-F </a:t>
            </a: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(+ Sat for District hopefuls) by the steps to the track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>
            <p:ph idx="4294967295" type="title"/>
          </p:nvPr>
        </p:nvSpPr>
        <p:spPr>
          <a:xfrm>
            <a:off x="-89412" y="216675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Coaches &amp; Captains</a:t>
            </a:r>
            <a:endParaRPr b="1" sz="4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1011450" y="3463400"/>
            <a:ext cx="4157100" cy="21684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Coach Laura Clinton</a:t>
            </a:r>
            <a:endParaRPr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Coach Matt Wells</a:t>
            </a:r>
            <a:endParaRPr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Coach Elizabeth</a:t>
            </a:r>
            <a:r>
              <a:rPr lang="en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Clinton</a:t>
            </a:r>
            <a:endParaRPr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Introducing: Coach Ryan Comstock!</a:t>
            </a:r>
            <a:endParaRPr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624175" y="3387200"/>
            <a:ext cx="49545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Remy DuFresne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Emily Kunigus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Patrick Lawson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Kelly Murray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Lindsay Orner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Quentin Ryan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Liv Thompson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Gabe Zwilling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>
            <p:ph idx="4294967295" type="title"/>
          </p:nvPr>
        </p:nvSpPr>
        <p:spPr>
          <a:xfrm>
            <a:off x="-178800" y="216675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HXC Culture &amp; Values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1319100" y="4545150"/>
            <a:ext cx="7790700" cy="2574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c</a:t>
            </a: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onsistently w</a:t>
            </a: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ork hard &amp; strive to improve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are One Team always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</a:t>
            </a: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always</a:t>
            </a: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demonstrate good sportsmanship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have p</a:t>
            </a:r>
            <a:r>
              <a:rPr lang="en" sz="2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ositive attitudes &amp; have fun</a:t>
            </a:r>
            <a:endParaRPr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778638" y="3300150"/>
            <a:ext cx="85011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2500">
                <a:solidFill>
                  <a:srgbClr val="595959"/>
                </a:solidFill>
              </a:rPr>
              <a:t>An open and affirming community that builds a lifelong love of running and friendship.</a:t>
            </a:r>
            <a:endParaRPr i="1" sz="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>
            <p:ph idx="4294967295" type="title"/>
          </p:nvPr>
        </p:nvSpPr>
        <p:spPr>
          <a:xfrm>
            <a:off x="-89412" y="1713375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2021 Achievements</a:t>
            </a:r>
            <a:endParaRPr b="1" sz="4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1011450" y="2846775"/>
            <a:ext cx="8293500" cy="4486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Premier Boys and Girls Combined Program in the </a:t>
            </a: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Central League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Girls won the Central League Sportsmanship Award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Boys 1st and Girls 2nd in Central League &amp; Delco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 All-Central AND All-Delco athletes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Girls 3rd, Boys 5th at Districts with 4 medalists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First time in school history that both teams qualified for States in the same year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Boys 5th, Girls 9th in the State with 2 medalists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Girls &amp; Boys JV teams were undefeated &amp; District Champs</a:t>
            </a:r>
            <a:endParaRPr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>
            <p:ph idx="4294967295" type="title"/>
          </p:nvPr>
        </p:nvSpPr>
        <p:spPr>
          <a:xfrm>
            <a:off x="-178800" y="178575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Team Goals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1209350" y="2919150"/>
            <a:ext cx="8035500" cy="4545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are a varsity team that always strives for:</a:t>
            </a:r>
            <a:endParaRPr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Char char="●"/>
            </a:pPr>
            <a:r>
              <a:rPr lang="en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Sportsmanship Award</a:t>
            </a:r>
            <a:endParaRPr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Char char="●"/>
            </a:pPr>
            <a:r>
              <a:rPr lang="en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1st place in the Central League</a:t>
            </a:r>
            <a:endParaRPr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Char char="●"/>
            </a:pPr>
            <a:r>
              <a:rPr lang="en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Top 6 in the the District</a:t>
            </a:r>
            <a:endParaRPr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Roboto"/>
              <a:buChar char="●"/>
            </a:pPr>
            <a:r>
              <a:rPr lang="en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Top 10 in the State</a:t>
            </a:r>
            <a:br>
              <a:rPr lang="en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 we welcome runners at all levels who are committed to our culture &amp; values.</a:t>
            </a:r>
            <a:endParaRPr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675000" y="1025850"/>
            <a:ext cx="8708400" cy="6093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1011450" y="6156402"/>
            <a:ext cx="8035500" cy="7875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Haverford High School Girls Track &amp; Field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2020</a:t>
            </a:r>
            <a:endParaRPr sz="1800"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75" y="-6287"/>
            <a:ext cx="202882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>
            <p:ph idx="4294967295" type="title"/>
          </p:nvPr>
        </p:nvSpPr>
        <p:spPr>
          <a:xfrm>
            <a:off x="-178800" y="2166750"/>
            <a:ext cx="10237200" cy="1133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Team Expectations</a:t>
            </a:r>
            <a:endParaRPr b="1" sz="4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1209350" y="3300150"/>
            <a:ext cx="8035500" cy="4545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Follow the HXC Contract (letter-earning)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Sportsmanlike conduct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Attendance Policy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Show up every day ready to work hard and put in your best effort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Respect your teammates, your competitors, your coaches, and yourself!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